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58" r:id="rId8"/>
    <p:sldId id="283" r:id="rId9"/>
    <p:sldId id="288" r:id="rId10"/>
    <p:sldId id="262" r:id="rId11"/>
    <p:sldId id="289" r:id="rId12"/>
    <p:sldId id="261" r:id="rId13"/>
    <p:sldId id="264" r:id="rId14"/>
    <p:sldId id="284" r:id="rId15"/>
    <p:sldId id="266" r:id="rId16"/>
    <p:sldId id="267" r:id="rId17"/>
    <p:sldId id="285" r:id="rId18"/>
    <p:sldId id="287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7B8F9-4EF1-4ED3-B876-E493C6D752DD}" v="1" dt="2025-12-08T12:12:44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00D39-49CD-4D5E-A9E8-0E16E45929B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E4F5E6-F34D-4269-A0EB-B5A4E859445D}">
      <dgm:prSet/>
      <dgm:spPr/>
      <dgm:t>
        <a:bodyPr/>
        <a:lstStyle/>
        <a:p>
          <a:endParaRPr lang="en-IN"/>
        </a:p>
      </dgm:t>
    </dgm:pt>
    <dgm:pt modelId="{2F3F1F6D-AA20-4AC3-B96C-249B920B2F02}" type="parTrans" cxnId="{809B8CE8-BCA0-40FB-A5C9-C4021F6F04A9}">
      <dgm:prSet/>
      <dgm:spPr/>
      <dgm:t>
        <a:bodyPr/>
        <a:lstStyle/>
        <a:p>
          <a:endParaRPr lang="en-IN"/>
        </a:p>
      </dgm:t>
    </dgm:pt>
    <dgm:pt modelId="{F1B5D50C-D9EA-41F6-8FC1-E36DD969EE8F}" type="sibTrans" cxnId="{809B8CE8-BCA0-40FB-A5C9-C4021F6F04A9}">
      <dgm:prSet/>
      <dgm:spPr/>
      <dgm:t>
        <a:bodyPr/>
        <a:lstStyle/>
        <a:p>
          <a:endParaRPr lang="en-IN"/>
        </a:p>
      </dgm:t>
    </dgm:pt>
    <dgm:pt modelId="{D3CD1860-5DB4-415E-AB9B-8D11F6C3C97C}">
      <dgm:prSet/>
      <dgm:spPr/>
      <dgm:t>
        <a:bodyPr/>
        <a:lstStyle/>
        <a:p>
          <a:r>
            <a:rPr lang="en-US" dirty="0"/>
            <a:t>Total Leads (10K): Displays the total number of leads generated during the selected period.</a:t>
          </a:r>
          <a:endParaRPr lang="en-IN" dirty="0"/>
        </a:p>
      </dgm:t>
    </dgm:pt>
    <dgm:pt modelId="{295391F3-D710-4EC0-9458-5CC7D1A8ED62}" type="parTrans" cxnId="{CFAC8368-46F4-4BD4-8390-307AFA031DFC}">
      <dgm:prSet/>
      <dgm:spPr/>
      <dgm:t>
        <a:bodyPr/>
        <a:lstStyle/>
        <a:p>
          <a:endParaRPr lang="en-IN"/>
        </a:p>
      </dgm:t>
    </dgm:pt>
    <dgm:pt modelId="{626821A4-5A94-4E65-9A84-99645D766017}" type="sibTrans" cxnId="{CFAC8368-46F4-4BD4-8390-307AFA031DFC}">
      <dgm:prSet/>
      <dgm:spPr/>
      <dgm:t>
        <a:bodyPr/>
        <a:lstStyle/>
        <a:p>
          <a:endParaRPr lang="en-IN"/>
        </a:p>
      </dgm:t>
    </dgm:pt>
    <dgm:pt modelId="{2812D1AC-FD36-43AA-8ACB-0BC136D85A1B}">
      <dgm:prSet/>
      <dgm:spPr/>
      <dgm:t>
        <a:bodyPr/>
        <a:lstStyle/>
        <a:p>
          <a:r>
            <a:rPr lang="en-US"/>
            <a:t>Total Opportunities (4.65K): Represents the total opportunities created from converted leads.</a:t>
          </a:r>
          <a:endParaRPr lang="en-IN"/>
        </a:p>
      </dgm:t>
    </dgm:pt>
    <dgm:pt modelId="{64BADAC7-90AE-4D55-862B-D383A9AB5DDF}" type="parTrans" cxnId="{E46D2A3C-CCEA-45FB-9E49-1E225C585E9B}">
      <dgm:prSet/>
      <dgm:spPr/>
      <dgm:t>
        <a:bodyPr/>
        <a:lstStyle/>
        <a:p>
          <a:endParaRPr lang="en-IN"/>
        </a:p>
      </dgm:t>
    </dgm:pt>
    <dgm:pt modelId="{EA4B36C9-17B9-4D01-BA2D-8F6F4B55313F}" type="sibTrans" cxnId="{E46D2A3C-CCEA-45FB-9E49-1E225C585E9B}">
      <dgm:prSet/>
      <dgm:spPr/>
      <dgm:t>
        <a:bodyPr/>
        <a:lstStyle/>
        <a:p>
          <a:endParaRPr lang="en-IN"/>
        </a:p>
      </dgm:t>
    </dgm:pt>
    <dgm:pt modelId="{1156C460-8D84-40CB-9409-EDE48569B85B}">
      <dgm:prSet/>
      <dgm:spPr/>
      <dgm:t>
        <a:bodyPr/>
        <a:lstStyle/>
        <a:p>
          <a:r>
            <a:rPr lang="en-US"/>
            <a:t>Count of Won Opportunities (1.446K): Shows the number of successfully closed deals.</a:t>
          </a:r>
          <a:endParaRPr lang="en-IN"/>
        </a:p>
      </dgm:t>
    </dgm:pt>
    <dgm:pt modelId="{39F577C7-9E84-4357-821F-A15788898EF4}" type="parTrans" cxnId="{5756A710-5728-47D4-BB46-8E6364CC0D70}">
      <dgm:prSet/>
      <dgm:spPr/>
      <dgm:t>
        <a:bodyPr/>
        <a:lstStyle/>
        <a:p>
          <a:endParaRPr lang="en-IN"/>
        </a:p>
      </dgm:t>
    </dgm:pt>
    <dgm:pt modelId="{D178F2F8-009F-487D-AC2A-B822D300BD79}" type="sibTrans" cxnId="{5756A710-5728-47D4-BB46-8E6364CC0D70}">
      <dgm:prSet/>
      <dgm:spPr/>
      <dgm:t>
        <a:bodyPr/>
        <a:lstStyle/>
        <a:p>
          <a:endParaRPr lang="en-IN"/>
        </a:p>
      </dgm:t>
    </dgm:pt>
    <dgm:pt modelId="{D7D3285C-C859-4477-88CC-071229489466}">
      <dgm:prSet/>
      <dgm:spPr/>
      <dgm:t>
        <a:bodyPr/>
        <a:lstStyle/>
        <a:p>
          <a:r>
            <a:rPr lang="en-US"/>
            <a:t>Conversion Rate (1033): Indicates overall effectiveness of lead-to-opportunity conversion.</a:t>
          </a:r>
          <a:endParaRPr lang="en-IN"/>
        </a:p>
      </dgm:t>
    </dgm:pt>
    <dgm:pt modelId="{7A7C1026-A2ED-44B9-BBF4-8EADBCFBDF58}" type="parTrans" cxnId="{E3A66414-2F63-45D9-A533-A7A7E86D973A}">
      <dgm:prSet/>
      <dgm:spPr/>
      <dgm:t>
        <a:bodyPr/>
        <a:lstStyle/>
        <a:p>
          <a:endParaRPr lang="en-IN"/>
        </a:p>
      </dgm:t>
    </dgm:pt>
    <dgm:pt modelId="{75F5C317-4A46-4FCA-AC3A-397CAA7C2FE3}" type="sibTrans" cxnId="{E3A66414-2F63-45D9-A533-A7A7E86D973A}">
      <dgm:prSet/>
      <dgm:spPr/>
      <dgm:t>
        <a:bodyPr/>
        <a:lstStyle/>
        <a:p>
          <a:endParaRPr lang="en-IN"/>
        </a:p>
      </dgm:t>
    </dgm:pt>
    <dgm:pt modelId="{041C16F7-4F60-4883-80F5-C28C648F411E}">
      <dgm:prSet/>
      <dgm:spPr/>
      <dgm:t>
        <a:bodyPr/>
        <a:lstStyle/>
        <a:p>
          <a:r>
            <a:rPr lang="en-US"/>
            <a:t>Converted vs Not Converted Leads (Donut Chart): Provides a clear comparison of successful and unsuccessful lead conversions</a:t>
          </a:r>
          <a:endParaRPr lang="en-IN"/>
        </a:p>
      </dgm:t>
    </dgm:pt>
    <dgm:pt modelId="{F95074D8-62F6-4F0A-8AF5-BF5BE31E3FD4}" type="parTrans" cxnId="{F44A1155-4D01-42DC-ABD9-74DC9CF65F99}">
      <dgm:prSet/>
      <dgm:spPr/>
      <dgm:t>
        <a:bodyPr/>
        <a:lstStyle/>
        <a:p>
          <a:endParaRPr lang="en-IN"/>
        </a:p>
      </dgm:t>
    </dgm:pt>
    <dgm:pt modelId="{AAE5A102-5C9D-411B-8D10-4E9A01BE8162}" type="sibTrans" cxnId="{F44A1155-4D01-42DC-ABD9-74DC9CF65F99}">
      <dgm:prSet/>
      <dgm:spPr/>
      <dgm:t>
        <a:bodyPr/>
        <a:lstStyle/>
        <a:p>
          <a:endParaRPr lang="en-IN"/>
        </a:p>
      </dgm:t>
    </dgm:pt>
    <dgm:pt modelId="{2B2CF919-CD92-4E0F-B9C3-76AE63381EF4}" type="pres">
      <dgm:prSet presAssocID="{B0F00D39-49CD-4D5E-A9E8-0E16E45929B8}" presName="linear" presStyleCnt="0">
        <dgm:presLayoutVars>
          <dgm:animLvl val="lvl"/>
          <dgm:resizeHandles val="exact"/>
        </dgm:presLayoutVars>
      </dgm:prSet>
      <dgm:spPr/>
    </dgm:pt>
    <dgm:pt modelId="{1EF63018-0CC0-427E-9811-3A2BDE1251FC}" type="pres">
      <dgm:prSet presAssocID="{92E4F5E6-F34D-4269-A0EB-B5A4E859445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02881F9-6B7C-4FF3-9BC8-E2853F52DA0B}" type="pres">
      <dgm:prSet presAssocID="{F1B5D50C-D9EA-41F6-8FC1-E36DD969EE8F}" presName="spacer" presStyleCnt="0"/>
      <dgm:spPr/>
    </dgm:pt>
    <dgm:pt modelId="{029D0710-4D08-427F-9469-3F9F5B80E74B}" type="pres">
      <dgm:prSet presAssocID="{041C16F7-4F60-4883-80F5-C28C648F411E}" presName="parentText" presStyleLbl="node1" presStyleIdx="1" presStyleCnt="6" custLinFactY="335720" custLinFactNeighborX="-88" custLinFactNeighborY="400000">
        <dgm:presLayoutVars>
          <dgm:chMax val="0"/>
          <dgm:bulletEnabled val="1"/>
        </dgm:presLayoutVars>
      </dgm:prSet>
      <dgm:spPr/>
    </dgm:pt>
    <dgm:pt modelId="{BFF46CAE-3CD7-4A33-AEB4-17F85C08F564}" type="pres">
      <dgm:prSet presAssocID="{AAE5A102-5C9D-411B-8D10-4E9A01BE8162}" presName="spacer" presStyleCnt="0"/>
      <dgm:spPr/>
    </dgm:pt>
    <dgm:pt modelId="{B5837CCA-B3A9-434C-9C80-4EF5138C7B63}" type="pres">
      <dgm:prSet presAssocID="{D7D3285C-C859-4477-88CC-07122948946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DBC35AE-80B1-40D2-8EF6-6C8A2C8F3E9F}" type="pres">
      <dgm:prSet presAssocID="{75F5C317-4A46-4FCA-AC3A-397CAA7C2FE3}" presName="spacer" presStyleCnt="0"/>
      <dgm:spPr/>
    </dgm:pt>
    <dgm:pt modelId="{D1296572-22E8-4119-A97F-45BF6E8E64F4}" type="pres">
      <dgm:prSet presAssocID="{1156C460-8D84-40CB-9409-EDE48569B85B}" presName="parentText" presStyleLbl="node1" presStyleIdx="3" presStyleCnt="6" custLinFactY="9260" custLinFactNeighborX="280" custLinFactNeighborY="100000">
        <dgm:presLayoutVars>
          <dgm:chMax val="0"/>
          <dgm:bulletEnabled val="1"/>
        </dgm:presLayoutVars>
      </dgm:prSet>
      <dgm:spPr/>
    </dgm:pt>
    <dgm:pt modelId="{F637BF9F-6E87-4C36-873B-E2C10EF961BF}" type="pres">
      <dgm:prSet presAssocID="{D178F2F8-009F-487D-AC2A-B822D300BD79}" presName="spacer" presStyleCnt="0"/>
      <dgm:spPr/>
    </dgm:pt>
    <dgm:pt modelId="{A766B34C-A0BF-4BEE-A3CC-30E2E16C5B42}" type="pres">
      <dgm:prSet presAssocID="{2812D1AC-FD36-43AA-8ACB-0BC136D85A1B}" presName="parentText" presStyleLbl="node1" presStyleIdx="4" presStyleCnt="6" custLinFactY="-490231" custLinFactNeighborX="280" custLinFactNeighborY="-500000">
        <dgm:presLayoutVars>
          <dgm:chMax val="0"/>
          <dgm:bulletEnabled val="1"/>
        </dgm:presLayoutVars>
      </dgm:prSet>
      <dgm:spPr/>
    </dgm:pt>
    <dgm:pt modelId="{28EF78ED-E4AC-4A8A-A5BC-A3C38CB50AE9}" type="pres">
      <dgm:prSet presAssocID="{EA4B36C9-17B9-4D01-BA2D-8F6F4B55313F}" presName="spacer" presStyleCnt="0"/>
      <dgm:spPr/>
    </dgm:pt>
    <dgm:pt modelId="{10B3FC76-1EA9-48DF-B91B-DE2E89908529}" type="pres">
      <dgm:prSet presAssocID="{D3CD1860-5DB4-415E-AB9B-8D11F6C3C97C}" presName="parentText" presStyleLbl="node1" presStyleIdx="5" presStyleCnt="6" custLinFactY="-416275" custLinFactNeighborX="-966" custLinFactNeighborY="-500000">
        <dgm:presLayoutVars>
          <dgm:chMax val="0"/>
          <dgm:bulletEnabled val="1"/>
        </dgm:presLayoutVars>
      </dgm:prSet>
      <dgm:spPr/>
    </dgm:pt>
  </dgm:ptLst>
  <dgm:cxnLst>
    <dgm:cxn modelId="{5756A710-5728-47D4-BB46-8E6364CC0D70}" srcId="{B0F00D39-49CD-4D5E-A9E8-0E16E45929B8}" destId="{1156C460-8D84-40CB-9409-EDE48569B85B}" srcOrd="3" destOrd="0" parTransId="{39F577C7-9E84-4357-821F-A15788898EF4}" sibTransId="{D178F2F8-009F-487D-AC2A-B822D300BD79}"/>
    <dgm:cxn modelId="{E3A66414-2F63-45D9-A533-A7A7E86D973A}" srcId="{B0F00D39-49CD-4D5E-A9E8-0E16E45929B8}" destId="{D7D3285C-C859-4477-88CC-071229489466}" srcOrd="2" destOrd="0" parTransId="{7A7C1026-A2ED-44B9-BBF4-8EADBCFBDF58}" sibTransId="{75F5C317-4A46-4FCA-AC3A-397CAA7C2FE3}"/>
    <dgm:cxn modelId="{E46D2A3C-CCEA-45FB-9E49-1E225C585E9B}" srcId="{B0F00D39-49CD-4D5E-A9E8-0E16E45929B8}" destId="{2812D1AC-FD36-43AA-8ACB-0BC136D85A1B}" srcOrd="4" destOrd="0" parTransId="{64BADAC7-90AE-4D55-862B-D383A9AB5DDF}" sibTransId="{EA4B36C9-17B9-4D01-BA2D-8F6F4B55313F}"/>
    <dgm:cxn modelId="{33640F5E-7A42-4EAC-8D8F-6DCB154F6B4F}" type="presOf" srcId="{1156C460-8D84-40CB-9409-EDE48569B85B}" destId="{D1296572-22E8-4119-A97F-45BF6E8E64F4}" srcOrd="0" destOrd="0" presId="urn:microsoft.com/office/officeart/2005/8/layout/vList2"/>
    <dgm:cxn modelId="{CFAC8368-46F4-4BD4-8390-307AFA031DFC}" srcId="{B0F00D39-49CD-4D5E-A9E8-0E16E45929B8}" destId="{D3CD1860-5DB4-415E-AB9B-8D11F6C3C97C}" srcOrd="5" destOrd="0" parTransId="{295391F3-D710-4EC0-9458-5CC7D1A8ED62}" sibTransId="{626821A4-5A94-4E65-9A84-99645D766017}"/>
    <dgm:cxn modelId="{9C93C74C-4F84-4614-A19C-33E833134691}" type="presOf" srcId="{D3CD1860-5DB4-415E-AB9B-8D11F6C3C97C}" destId="{10B3FC76-1EA9-48DF-B91B-DE2E89908529}" srcOrd="0" destOrd="0" presId="urn:microsoft.com/office/officeart/2005/8/layout/vList2"/>
    <dgm:cxn modelId="{F44A1155-4D01-42DC-ABD9-74DC9CF65F99}" srcId="{B0F00D39-49CD-4D5E-A9E8-0E16E45929B8}" destId="{041C16F7-4F60-4883-80F5-C28C648F411E}" srcOrd="1" destOrd="0" parTransId="{F95074D8-62F6-4F0A-8AF5-BF5BE31E3FD4}" sibTransId="{AAE5A102-5C9D-411B-8D10-4E9A01BE8162}"/>
    <dgm:cxn modelId="{5FD79081-B730-431E-A3D5-7C3223D44C22}" type="presOf" srcId="{92E4F5E6-F34D-4269-A0EB-B5A4E859445D}" destId="{1EF63018-0CC0-427E-9811-3A2BDE1251FC}" srcOrd="0" destOrd="0" presId="urn:microsoft.com/office/officeart/2005/8/layout/vList2"/>
    <dgm:cxn modelId="{FDE277D5-23EF-4EFA-B68D-AE7F211315E7}" type="presOf" srcId="{2812D1AC-FD36-43AA-8ACB-0BC136D85A1B}" destId="{A766B34C-A0BF-4BEE-A3CC-30E2E16C5B42}" srcOrd="0" destOrd="0" presId="urn:microsoft.com/office/officeart/2005/8/layout/vList2"/>
    <dgm:cxn modelId="{809B8CE8-BCA0-40FB-A5C9-C4021F6F04A9}" srcId="{B0F00D39-49CD-4D5E-A9E8-0E16E45929B8}" destId="{92E4F5E6-F34D-4269-A0EB-B5A4E859445D}" srcOrd="0" destOrd="0" parTransId="{2F3F1F6D-AA20-4AC3-B96C-249B920B2F02}" sibTransId="{F1B5D50C-D9EA-41F6-8FC1-E36DD969EE8F}"/>
    <dgm:cxn modelId="{CE4C68F0-49E3-4CEA-802F-4BD551489588}" type="presOf" srcId="{041C16F7-4F60-4883-80F5-C28C648F411E}" destId="{029D0710-4D08-427F-9469-3F9F5B80E74B}" srcOrd="0" destOrd="0" presId="urn:microsoft.com/office/officeart/2005/8/layout/vList2"/>
    <dgm:cxn modelId="{6B706CF0-44BC-4E4D-8554-B7B30D2FDCF5}" type="presOf" srcId="{D7D3285C-C859-4477-88CC-071229489466}" destId="{B5837CCA-B3A9-434C-9C80-4EF5138C7B63}" srcOrd="0" destOrd="0" presId="urn:microsoft.com/office/officeart/2005/8/layout/vList2"/>
    <dgm:cxn modelId="{8EA548F2-7FE1-4F7F-B14A-14D533CA4665}" type="presOf" srcId="{B0F00D39-49CD-4D5E-A9E8-0E16E45929B8}" destId="{2B2CF919-CD92-4E0F-B9C3-76AE63381EF4}" srcOrd="0" destOrd="0" presId="urn:microsoft.com/office/officeart/2005/8/layout/vList2"/>
    <dgm:cxn modelId="{BE2216B0-2AE2-492D-9A34-2F55B3D1DEAA}" type="presParOf" srcId="{2B2CF919-CD92-4E0F-B9C3-76AE63381EF4}" destId="{1EF63018-0CC0-427E-9811-3A2BDE1251FC}" srcOrd="0" destOrd="0" presId="urn:microsoft.com/office/officeart/2005/8/layout/vList2"/>
    <dgm:cxn modelId="{C02F9B41-EFBB-4D6A-816C-E0E1A835C6A9}" type="presParOf" srcId="{2B2CF919-CD92-4E0F-B9C3-76AE63381EF4}" destId="{D02881F9-6B7C-4FF3-9BC8-E2853F52DA0B}" srcOrd="1" destOrd="0" presId="urn:microsoft.com/office/officeart/2005/8/layout/vList2"/>
    <dgm:cxn modelId="{AD19A653-A37C-489D-92CF-850421792D77}" type="presParOf" srcId="{2B2CF919-CD92-4E0F-B9C3-76AE63381EF4}" destId="{029D0710-4D08-427F-9469-3F9F5B80E74B}" srcOrd="2" destOrd="0" presId="urn:microsoft.com/office/officeart/2005/8/layout/vList2"/>
    <dgm:cxn modelId="{550D6C9D-DEF8-424C-8813-3159871BD085}" type="presParOf" srcId="{2B2CF919-CD92-4E0F-B9C3-76AE63381EF4}" destId="{BFF46CAE-3CD7-4A33-AEB4-17F85C08F564}" srcOrd="3" destOrd="0" presId="urn:microsoft.com/office/officeart/2005/8/layout/vList2"/>
    <dgm:cxn modelId="{987068EA-AB15-4BFA-8D21-1DDAEC85946E}" type="presParOf" srcId="{2B2CF919-CD92-4E0F-B9C3-76AE63381EF4}" destId="{B5837CCA-B3A9-434C-9C80-4EF5138C7B63}" srcOrd="4" destOrd="0" presId="urn:microsoft.com/office/officeart/2005/8/layout/vList2"/>
    <dgm:cxn modelId="{842BA289-9B13-4EFA-A18B-1832EF4E9437}" type="presParOf" srcId="{2B2CF919-CD92-4E0F-B9C3-76AE63381EF4}" destId="{6DBC35AE-80B1-40D2-8EF6-6C8A2C8F3E9F}" srcOrd="5" destOrd="0" presId="urn:microsoft.com/office/officeart/2005/8/layout/vList2"/>
    <dgm:cxn modelId="{6D0A0811-F805-481E-BA9F-DBB7BF76E8C1}" type="presParOf" srcId="{2B2CF919-CD92-4E0F-B9C3-76AE63381EF4}" destId="{D1296572-22E8-4119-A97F-45BF6E8E64F4}" srcOrd="6" destOrd="0" presId="urn:microsoft.com/office/officeart/2005/8/layout/vList2"/>
    <dgm:cxn modelId="{DEDF45D5-7BAB-4677-9232-44C0D0AD24E3}" type="presParOf" srcId="{2B2CF919-CD92-4E0F-B9C3-76AE63381EF4}" destId="{F637BF9F-6E87-4C36-873B-E2C10EF961BF}" srcOrd="7" destOrd="0" presId="urn:microsoft.com/office/officeart/2005/8/layout/vList2"/>
    <dgm:cxn modelId="{8D6C5C59-F39F-4F41-8B55-C54AA5F049A7}" type="presParOf" srcId="{2B2CF919-CD92-4E0F-B9C3-76AE63381EF4}" destId="{A766B34C-A0BF-4BEE-A3CC-30E2E16C5B42}" srcOrd="8" destOrd="0" presId="urn:microsoft.com/office/officeart/2005/8/layout/vList2"/>
    <dgm:cxn modelId="{D16A2FF6-E125-45CE-98C7-2269645C665F}" type="presParOf" srcId="{2B2CF919-CD92-4E0F-B9C3-76AE63381EF4}" destId="{28EF78ED-E4AC-4A8A-A5BC-A3C38CB50AE9}" srcOrd="9" destOrd="0" presId="urn:microsoft.com/office/officeart/2005/8/layout/vList2"/>
    <dgm:cxn modelId="{9A63E9AA-D726-4819-A81C-CA3AC6D702DB}" type="presParOf" srcId="{2B2CF919-CD92-4E0F-B9C3-76AE63381EF4}" destId="{10B3FC76-1EA9-48DF-B91B-DE2E8990852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63018-0CC0-427E-9811-3A2BDE1251FC}">
      <dsp:nvSpPr>
        <dsp:cNvPr id="0" name=""/>
        <dsp:cNvSpPr/>
      </dsp:nvSpPr>
      <dsp:spPr>
        <a:xfrm>
          <a:off x="0" y="513516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32041" y="545557"/>
        <a:ext cx="6564722" cy="592288"/>
      </dsp:txXfrm>
    </dsp:sp>
    <dsp:sp modelId="{029D0710-4D08-427F-9469-3F9F5B80E74B}">
      <dsp:nvSpPr>
        <dsp:cNvPr id="0" name=""/>
        <dsp:cNvSpPr/>
      </dsp:nvSpPr>
      <dsp:spPr>
        <a:xfrm>
          <a:off x="0" y="3618251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Converted vs Not Converted Leads (Donut Chart): Provides a clear comparison of successful and unsuccessful lead conversions</a:t>
          </a:r>
          <a:endParaRPr lang="en-IN" sz="1700" kern="1200"/>
        </a:p>
      </dsp:txBody>
      <dsp:txXfrm>
        <a:off x="32041" y="3650292"/>
        <a:ext cx="6564722" cy="592288"/>
      </dsp:txXfrm>
    </dsp:sp>
    <dsp:sp modelId="{B5837CCA-B3A9-434C-9C80-4EF5138C7B63}">
      <dsp:nvSpPr>
        <dsp:cNvPr id="0" name=""/>
        <dsp:cNvSpPr/>
      </dsp:nvSpPr>
      <dsp:spPr>
        <a:xfrm>
          <a:off x="0" y="1924176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Conversion Rate (1033): Indicates overall effectiveness of lead-to-opportunity conversion.</a:t>
          </a:r>
          <a:endParaRPr lang="en-IN" sz="1700" kern="1200"/>
        </a:p>
      </dsp:txBody>
      <dsp:txXfrm>
        <a:off x="32041" y="1956217"/>
        <a:ext cx="6564722" cy="592288"/>
      </dsp:txXfrm>
    </dsp:sp>
    <dsp:sp modelId="{D1296572-22E8-4119-A97F-45BF6E8E64F4}">
      <dsp:nvSpPr>
        <dsp:cNvPr id="0" name=""/>
        <dsp:cNvSpPr/>
      </dsp:nvSpPr>
      <dsp:spPr>
        <a:xfrm>
          <a:off x="0" y="2739245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Count of Won Opportunities (1.446K): Shows the number of successfully closed deals.</a:t>
          </a:r>
          <a:endParaRPr lang="en-IN" sz="1700" kern="1200"/>
        </a:p>
      </dsp:txBody>
      <dsp:txXfrm>
        <a:off x="32041" y="2771286"/>
        <a:ext cx="6564722" cy="592288"/>
      </dsp:txXfrm>
    </dsp:sp>
    <dsp:sp modelId="{A766B34C-A0BF-4BEE-A3CC-30E2E16C5B42}">
      <dsp:nvSpPr>
        <dsp:cNvPr id="0" name=""/>
        <dsp:cNvSpPr/>
      </dsp:nvSpPr>
      <dsp:spPr>
        <a:xfrm>
          <a:off x="0" y="0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Total Opportunities (4.65K): Represents the total opportunities created from converted leads.</a:t>
          </a:r>
          <a:endParaRPr lang="en-IN" sz="1700" kern="1200"/>
        </a:p>
      </dsp:txBody>
      <dsp:txXfrm>
        <a:off x="32041" y="32041"/>
        <a:ext cx="6564722" cy="592288"/>
      </dsp:txXfrm>
    </dsp:sp>
    <dsp:sp modelId="{10B3FC76-1EA9-48DF-B91B-DE2E89908529}">
      <dsp:nvSpPr>
        <dsp:cNvPr id="0" name=""/>
        <dsp:cNvSpPr/>
      </dsp:nvSpPr>
      <dsp:spPr>
        <a:xfrm>
          <a:off x="0" y="1063061"/>
          <a:ext cx="6628804" cy="65637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Total Leads (10K): Displays the total number of leads generated during the selected period.</a:t>
          </a:r>
          <a:endParaRPr lang="en-IN" sz="1700" kern="1200" dirty="0"/>
        </a:p>
      </dsp:txBody>
      <dsp:txXfrm>
        <a:off x="32041" y="1095102"/>
        <a:ext cx="6564722" cy="59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1/29/2026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C607-44E6-4D46-91E1-366B0401DD9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E7A090-64C8-A80A-3484-4E9E7809C4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6788B1-AB34-8A32-F5BD-BDE8E2CD8016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2EA3D8-3C5E-9D64-C398-D87176A4A26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80F0E5A-0496-103C-E0DD-5104BD40F8E7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B22D13F-31BC-A393-F13B-6388AF7418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C8DB6E6A-F747-1A8C-D7D4-FCB3A15BC8C2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810358F5-AAFF-11AC-C4D9-3097DBE07DF6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6B6B96D8-B55A-C074-6984-B4ECF4D62E31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8D7C965-DBB9-E954-2686-BA7DE1EAAA74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41D1E387-EC2B-698E-F8CB-69589E480A76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8A44D8F-EAA9-734A-0E5D-A7CCEA72ACF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22E18E4-1EC5-6A9A-9FA0-5A7FF21A7BCB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3AE05F-07C4-4D95-0AFC-25B4695B40FF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5A6B1CB-B3E1-5241-62A2-E6A4BF4B07F6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DA829BCC-8C5F-D8F9-07DD-EC10224A4808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05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55180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933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96416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816829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36721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10310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175143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0949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367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21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06CA4-A09A-E7BC-2991-1DEBC2F317A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3E14B5-D588-9DC2-80DE-A74F9DE2E29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300B56-CCE7-E9FE-42CE-E46138EE606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AE3CDF-E151-E225-60F0-AE9202FFACC1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358831-5CB4-7BD8-E213-F989C7635C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A61316-DF4A-8647-8A52-094D5166DD0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780D64-C8BA-5CF7-0323-9549B1AF81C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56A130-56EB-958F-E698-B1B64E439EC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A1B8B0-835B-D531-50AE-6F073F1C08A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4E5614D7-BBFD-4584-841B-8DCF3CA22E5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FD841E5-D253-20FD-9325-80900BF1E67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B412303-01CC-2FFB-64D3-98E36A55A4C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3154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8020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781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6015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340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19A6-11C7-691E-C58E-370B9475AC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2A1DF5-1985-A1C9-2DF3-E5E87FE1433F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A185D2-E979-67BF-B61E-FED81FA4AFD2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4E916EB-B36D-7690-7FB6-83AEE0DABBB6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949E6E-00D5-8143-64CE-2A780FCACE57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397E11-F6D0-1B9E-CC53-E52A280946D9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89DB2E-9F9C-6FD5-4EFF-5C0333E03391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8835EDD-236B-81C2-F136-2D74978B0D1C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287604-843F-F18F-9060-363BDD5E964F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1006A8-0F9A-DFD3-D5DC-CB5BF4DBDE41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1DECBC-ED28-C136-FE37-8C96D0FBE4C1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E3CF1A-D572-6347-26F8-07A393DAA18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9050DF-5523-E146-EF11-0E3ECE3251C9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8625D3-325B-2B66-D63A-D5290E921F6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EEE725-054C-D926-C6F4-E1403CE6E02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817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B94D6-881E-6574-2C35-98E6048755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4EA97B-C7C9-6B9F-5A65-70E6F554519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C2ADF9-D3EB-4037-6841-221A9E55CE0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C6D533-ED3A-7B74-A611-379E4AC621C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1F6D9B0-6030-DF52-0729-4CDB4F3E8E3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5BCF65-CB94-C314-C696-C8BEBE1903D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A0AF119-F4B7-3AD5-168D-8EE3C900D00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4EF5A4-91C8-095A-F586-5ACFFA9E3E4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863414-5D2D-4589-D9E3-D1D77C15D32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0B87CF1-6A99-A280-2FA1-843CD9D679E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E3650411-08A3-47A4-CA9E-7BAAA0FC598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F1B2B9-6782-5D6A-D112-E78349DBE96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7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42C07-4522-81AC-E50D-2D4CFE0607E0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C0AC3B-6AC9-AF4A-8FB2-429FAD90252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B38D81-8960-F4F0-3EB8-82DDF116D57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F24DCF-7738-CBE9-E463-4E0A6A55DB91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965921-6A43-5637-9340-05F41A099DD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A8F99-36E4-AA1B-8E57-21D391B463C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DACC26-AD01-EF4F-8359-D533E555716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D89EB0D-B697-5166-66FC-AC4572C3FB7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1FF7DE-C09A-CA4D-40B5-CE56AC7C278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13995A4E-D7B4-D774-A1CA-B4366054964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8113C78F-9DE5-D7FB-FF5F-9951A1115B1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6D8568-38BF-A6BA-09D2-949A92AA08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346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2B453-B169-0140-AAF2-4126FCC5199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F6F0D9-7425-03A1-F542-D0A931B11AA8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8F94658-DEAF-4EF6-8B42-81220BF2F78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B91EF9-DE55-A420-53A2-9A5DE159E31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E7CD48-E64C-B0AA-F519-90867D0A0868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F7781E-73E6-0A8C-4DD5-FF4B9425873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26E95F-96A0-B3FD-1698-2DF8A07C7A7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E2CF40-C322-BE95-4978-CA142AE4A46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2C407-A87C-B036-7A3E-40C0DA37B6B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71D46A48-D2F3-5F4D-7530-1FA0B5718C8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5A89E035-AFA7-923B-A8EC-5EAB9B279C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DD3DE0C-E73E-C84C-816F-4A1F1813008D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672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6960E-590B-963C-AA0D-E7DCF6DEAFD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B6A4236-A82A-13B3-FF1D-7536CBEC8B9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EEDCADED-EF16-5A5E-E3F4-7D923000B93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4E89EF38-3802-C510-79EB-A7CDB694718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35FF7AEF-B58F-4436-77EC-C5C4605B2FC7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EE418-CE96-6A17-9F6D-09935D9DCE7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8CB3269-21D6-641B-D889-CF40A739123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0C7BA2D6-14F3-7FA6-8586-7469E64644AA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69056E3-F3E7-26BB-0C11-E0D4386353AC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507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C828E-0656-7341-1D00-DBB480DCFE1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54CE90-A0BE-EB98-8F18-C5D939B43721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E476C7-0DD3-58AB-7D89-C5F8F5FDBA8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4C5500-1228-475F-363E-F4CA7ED97C1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4C922F-BC8A-E1EF-4AE6-71A0EBD3FBD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AA99ED-0161-1753-4D75-ADFA29EBF096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024318-A045-5039-E87E-1CA6D60134E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56CD51-3083-AD54-339B-3052316B959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3A8832-C1B1-FBF1-066F-89CB75A0E00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37679EA7-4FD8-700F-F9D5-15974652D5C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D4DF7CF1-FA60-F334-E04F-7EA0BBAFD2E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FEBDBF-FC69-1EBE-1688-329347FF8C6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7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199DDF-410F-D3FF-3FEF-7DE455E56297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883424-8EEA-D073-2BEC-CA3759183FD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3D2590-890A-9D26-AEFB-0F6A7D25360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16A9ED-E33A-8AD1-DB6C-A99C0E65A7F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A56282-EB2B-BCE2-B2C3-390690F56977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373E41-D4AC-BCF9-B2E7-A0062028E49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04955C-5375-C5B2-197F-B80FB3E47B2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366C30-3B02-3D5E-8142-784FA4D4765A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C1080D-2C00-A5CB-D5A4-ECC8AC2A40F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66E39B6B-AD32-4878-D5A9-6DC13908695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64BCF9A8-D566-2C39-B9AD-21E60FEA313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AFB64-B753-0DFB-7532-54A408B2751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975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8FE93-F348-488D-B443-AA8B7F7F8C5D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D7A03A-774A-4963-15B2-41E5565A5A1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3B98F790-54E0-7316-24B0-E1B27E0694DE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EB09F3F5-D762-794C-5636-27644BE5678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E1F501C4-0F44-0B61-4A17-C5928713C7F4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D63DC0FD-17EB-1D33-77CA-FCAE9EB00220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D3BA4B-C687-C947-59BB-B9D19E585907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2CB6DA-44EE-08D2-3F93-0D037157F72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CBF44947-65B7-7C5C-6E1B-B128341225F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F8774985-BEF5-9EBD-BE32-B32EAD41032A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82A7BB-D9C6-733A-D712-2E4B1676660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8">
              <a:extLst>
                <a:ext uri="{FF2B5EF4-FFF2-40B4-BE49-F238E27FC236}">
                  <a16:creationId xmlns:a16="http://schemas.microsoft.com/office/drawing/2014/main" id="{370C19FF-7A88-2026-AADF-424C2B0DBE9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9" name="Rectangle: Single Corner Snipped 2">
              <a:extLst>
                <a:ext uri="{FF2B5EF4-FFF2-40B4-BE49-F238E27FC236}">
                  <a16:creationId xmlns:a16="http://schemas.microsoft.com/office/drawing/2014/main" id="{22DA0707-CE5F-683E-AED1-80EF5F43E8E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14998F0D-687B-B904-AC2C-3580DE0E3F2C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2CD52F13-2D8C-DADF-DCC3-423FC384304C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714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7" r:id="rId23"/>
    <p:sldLayoutId id="2147483651" r:id="rId24"/>
    <p:sldLayoutId id="2147483661" r:id="rId25"/>
    <p:sldLayoutId id="2147483674" r:id="rId26"/>
    <p:sldLayoutId id="2147483665" r:id="rId27"/>
    <p:sldLayoutId id="2147483673" r:id="rId28"/>
    <p:sldLayoutId id="2147483675" r:id="rId29"/>
    <p:sldLayoutId id="2147483676" r:id="rId30"/>
    <p:sldLayoutId id="2147483672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hyperlink" Target="https://paulinorivero.com/2015/06/21/economia-canaria-crece-mas-mejor/" TargetMode="External"/><Relationship Id="rId7" Type="http://schemas.openxmlformats.org/officeDocument/2006/relationships/hyperlink" Target="https://www.enago.com/academy/challenges-in-maintaining-the-quality-of-peer-review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hyperlink" Target="https://www.frontiersin.org/articles/10.3389/fneur.2023.1080752/full" TargetMode="External"/><Relationship Id="rId5" Type="http://schemas.openxmlformats.org/officeDocument/2006/relationships/hyperlink" Target="https://www.rawpixel.com/search/listing%20calendar" TargetMode="External"/><Relationship Id="rId10" Type="http://schemas.openxmlformats.org/officeDocument/2006/relationships/image" Target="../media/image24.jpg"/><Relationship Id="rId4" Type="http://schemas.openxmlformats.org/officeDocument/2006/relationships/image" Target="../media/image21.jpg"/><Relationship Id="rId9" Type="http://schemas.openxmlformats.org/officeDocument/2006/relationships/hyperlink" Target="https://baronton.com/mastering-social-media-marketing-how-to-unlock-your-contents-potentia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198" y="375357"/>
            <a:ext cx="8410223" cy="9438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Salesforce Analytics</a:t>
            </a:r>
            <a:b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Discovering New Opportunities With Advanced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0BA2C-92DE-DC17-70BF-CC989F9257D7}"/>
              </a:ext>
            </a:extLst>
          </p:cNvPr>
          <p:cNvSpPr txBox="1"/>
          <p:nvPr/>
        </p:nvSpPr>
        <p:spPr>
          <a:xfrm>
            <a:off x="3752177" y="5016613"/>
            <a:ext cx="45682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Presented By: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SHAZIA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SHIKHA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SURIYA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MAHESH KHANDGAVE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enorite" panose="020F0502020204030204" pitchFamily="2" charset="0"/>
                <a:cs typeface="Times New Roman" panose="02020603050405020304" pitchFamily="18" charset="0"/>
              </a:rPr>
              <a:t>VIJAY REDDY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CB49D-728B-3EB6-3BDA-004122A2B472}"/>
              </a:ext>
            </a:extLst>
          </p:cNvPr>
          <p:cNvSpPr txBox="1"/>
          <p:nvPr/>
        </p:nvSpPr>
        <p:spPr>
          <a:xfrm>
            <a:off x="2750449" y="1472054"/>
            <a:ext cx="671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  Data-Driven Analysis Using Excel Power BI and 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23411-489F-F740-5315-2736387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469021" y="1951434"/>
            <a:ext cx="7772400" cy="29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8477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OUTPUT </a:t>
            </a:r>
            <a:r>
              <a:rPr lang="en-US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29B480-7F81-5969-DF21-4DFB28A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4" t="12133" r="40673" b="52969"/>
          <a:stretch>
            <a:fillRect/>
          </a:stretch>
        </p:blipFill>
        <p:spPr>
          <a:xfrm>
            <a:off x="116958" y="1382232"/>
            <a:ext cx="5741582" cy="2190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9443A-462A-36EF-74EB-6C7EE1F2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94" t="12870" r="48448" b="50007"/>
          <a:stretch>
            <a:fillRect/>
          </a:stretch>
        </p:blipFill>
        <p:spPr>
          <a:xfrm>
            <a:off x="116958" y="3691381"/>
            <a:ext cx="5741582" cy="27941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B51191-6C9F-CE17-8CE5-DA449BF9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10" t="13133" r="40538" b="53816"/>
          <a:stretch>
            <a:fillRect/>
          </a:stretch>
        </p:blipFill>
        <p:spPr>
          <a:xfrm>
            <a:off x="6018028" y="1382232"/>
            <a:ext cx="5816571" cy="21903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9F7455-5F05-2108-B992-69A93471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77" t="12622" r="41035" b="54327"/>
          <a:stretch>
            <a:fillRect/>
          </a:stretch>
        </p:blipFill>
        <p:spPr>
          <a:xfrm>
            <a:off x="6032541" y="3703484"/>
            <a:ext cx="5816571" cy="27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40B4C-0F49-BC7C-7169-2006D0B2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3" t="12818" r="53397" b="15772"/>
          <a:stretch>
            <a:fillRect/>
          </a:stretch>
        </p:blipFill>
        <p:spPr>
          <a:xfrm>
            <a:off x="167989" y="257837"/>
            <a:ext cx="5754346" cy="623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C8153-AED8-786D-BF48-E5B4D69F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5" t="13216" r="58230" b="15374"/>
          <a:stretch>
            <a:fillRect/>
          </a:stretch>
        </p:blipFill>
        <p:spPr>
          <a:xfrm>
            <a:off x="6182322" y="257837"/>
            <a:ext cx="5672979" cy="6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7AFC71-D66E-2DAB-B0B8-25E70B4B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6" t="15077" r="48029" b="26798"/>
          <a:stretch>
            <a:fillRect/>
          </a:stretch>
        </p:blipFill>
        <p:spPr>
          <a:xfrm>
            <a:off x="77414" y="121413"/>
            <a:ext cx="5880028" cy="3855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86CEC-B943-1E72-A1A8-B3781593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9" t="12010" r="51144" b="13031"/>
          <a:stretch>
            <a:fillRect/>
          </a:stretch>
        </p:blipFill>
        <p:spPr>
          <a:xfrm>
            <a:off x="6159351" y="121413"/>
            <a:ext cx="5590315" cy="66151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9FDA83-C2C4-B90A-8522-1B3F7F33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92" t="14458" r="36821" b="49071"/>
          <a:stretch>
            <a:fillRect/>
          </a:stretch>
        </p:blipFill>
        <p:spPr>
          <a:xfrm>
            <a:off x="77413" y="4122665"/>
            <a:ext cx="5880029" cy="26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6FAD4-6767-3495-FBA5-D504BA98B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2" t="12592" r="40376" b="40375"/>
          <a:stretch>
            <a:fillRect/>
          </a:stretch>
        </p:blipFill>
        <p:spPr>
          <a:xfrm>
            <a:off x="124760" y="3393262"/>
            <a:ext cx="5715132" cy="3286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81078-F688-2166-80B7-B116EA1E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8" t="12694" r="41496" b="51957"/>
          <a:stretch>
            <a:fillRect/>
          </a:stretch>
        </p:blipFill>
        <p:spPr>
          <a:xfrm>
            <a:off x="124759" y="106325"/>
            <a:ext cx="5715133" cy="308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0FEE4-F38A-0417-210C-FD5DDDB5A7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72" t="15590" r="43535" b="13384"/>
          <a:stretch>
            <a:fillRect/>
          </a:stretch>
        </p:blipFill>
        <p:spPr>
          <a:xfrm>
            <a:off x="5954233" y="106325"/>
            <a:ext cx="6113008" cy="65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5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6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7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PROJECT SUMMARY:</a:t>
            </a:r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4A61-D199-469B-AB0C-B68F82B50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5877" y="818846"/>
            <a:ext cx="6935163" cy="5091722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914400" lvl="2" indent="0">
              <a:lnSpc>
                <a:spcPct val="90000"/>
              </a:lnSpc>
              <a:buNone/>
            </a:pPr>
            <a:endParaRPr lang="en-US" sz="1700" b="1" dirty="0"/>
          </a:p>
          <a:p>
            <a:pPr marL="914400" lvl="2" indent="0">
              <a:lnSpc>
                <a:spcPct val="90000"/>
              </a:lnSpc>
              <a:buNone/>
            </a:pPr>
            <a:endParaRPr lang="en-US" sz="1700" b="1" dirty="0"/>
          </a:p>
          <a:p>
            <a:pPr marL="914400" lvl="2" indent="0">
              <a:lnSpc>
                <a:spcPct val="90000"/>
              </a:lnSpc>
              <a:buNone/>
            </a:pPr>
            <a:endParaRPr lang="en-US" sz="2300" b="1" dirty="0"/>
          </a:p>
          <a:p>
            <a:pPr lvl="2">
              <a:lnSpc>
                <a:spcPct val="90000"/>
              </a:lnSpc>
            </a:pPr>
            <a:r>
              <a:rPr lang="en-US" sz="2300" b="1" dirty="0"/>
              <a:t>This project focuses on Sales Analytics using Salesforce CRM data to analyze lead and opportunity performance.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The objective was to convert raw sales data into meaningful insights that support data-driven business decisions.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Power BI dashboards were created to monitor lead generation, lead conversion, opportunity stages, industry-wise performance, and regional analysis.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Tableau dashboards provided additional insights into lead behavior, product performance, discounts, lost reasons, and sales trends over time.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Key KPIs such as Total Leads, Converted Leads, Total Opportunities, Won Opportunities, and Product Sales were tracked using interactive dashboards.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The dashboards enable users to identify high-performing lead sources, products, industries, and regions, while also highlighting areas of improvement.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Interactive filters and drill-down capabilities allow stakeholders to analyze data from multiple perspectives.</a:t>
            </a:r>
          </a:p>
          <a:p>
            <a:pPr lvl="2">
              <a:lnSpc>
                <a:spcPct val="90000"/>
              </a:lnSpc>
            </a:pPr>
            <a:r>
              <a:rPr lang="en-US" sz="2300" b="1" dirty="0"/>
              <a:t>Overall, the project demonstrates how Salesforce data combined with BI tools can improve sales visibility, efficiency, and strategic decision-making.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2300" b="1" dirty="0"/>
          </a:p>
          <a:p>
            <a:pPr marL="914400" lvl="2" indent="0">
              <a:lnSpc>
                <a:spcPct val="90000"/>
              </a:lnSpc>
              <a:buNone/>
            </a:pPr>
            <a:endParaRPr lang="en-US" sz="2100" b="1" dirty="0"/>
          </a:p>
          <a:p>
            <a:pPr algn="l">
              <a:lnSpc>
                <a:spcPct val="90000"/>
              </a:lnSpc>
              <a:buFont typeface="Wingdings 3" charset="2"/>
              <a:buChar char=""/>
            </a:pPr>
            <a:endParaRPr lang="en-US" sz="17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9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2C21-0012-C6E6-FFEA-EEAC7122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94" y="531512"/>
            <a:ext cx="11214100" cy="1077218"/>
          </a:xfrm>
        </p:spPr>
        <p:txBody>
          <a:bodyPr/>
          <a:lstStyle/>
          <a:p>
            <a:r>
              <a:rPr lang="en-IN" dirty="0">
                <a:latin typeface="Amasis MT Pro Black" panose="02040A04050005020304" pitchFamily="18" charset="0"/>
                <a:cs typeface="Aharoni" panose="02010803020104030203" pitchFamily="2" charset="-79"/>
              </a:rPr>
              <a:t> Growth  and Efficiency improvement plan</a:t>
            </a:r>
            <a:br>
              <a:rPr lang="en-IN" dirty="0">
                <a:latin typeface="Amasis MT Pro Black" panose="02040A04050005020304" pitchFamily="18" charset="0"/>
                <a:cs typeface="Aharoni" panose="02010803020104030203" pitchFamily="2" charset="-79"/>
              </a:rPr>
            </a:br>
            <a:endParaRPr lang="en-IN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</p:txBody>
      </p:sp>
      <p:pic>
        <p:nvPicPr>
          <p:cNvPr id="17" name="Picture Placeholder 16" descr="A graph of growth and growth&#10;&#10;AI-generated content may be incorrect.">
            <a:extLst>
              <a:ext uri="{FF2B5EF4-FFF2-40B4-BE49-F238E27FC236}">
                <a16:creationId xmlns:a16="http://schemas.microsoft.com/office/drawing/2014/main" id="{3AC3DCBC-CDF7-63D8-1EDD-4C191770F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" r="81"/>
          <a:stretch>
            <a:fillRect/>
          </a:stretch>
        </p:blipFill>
        <p:spPr>
          <a:xfrm>
            <a:off x="719894" y="1850610"/>
            <a:ext cx="1681783" cy="1463039"/>
          </a:xfrm>
        </p:spPr>
      </p:pic>
      <p:pic>
        <p:nvPicPr>
          <p:cNvPr id="20" name="Picture Placeholder 19" descr="A person sitting at a desk with a computer and a notepad&#10;&#10;AI-generated content may be incorrect.">
            <a:extLst>
              <a:ext uri="{FF2B5EF4-FFF2-40B4-BE49-F238E27FC236}">
                <a16:creationId xmlns:a16="http://schemas.microsoft.com/office/drawing/2014/main" id="{452B2E81-CAAB-9693-6395-5EDF347F9C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650" r="16650"/>
          <a:stretch>
            <a:fillRect/>
          </a:stretch>
        </p:blipFill>
        <p:spPr>
          <a:xfrm>
            <a:off x="2963912" y="1893182"/>
            <a:ext cx="1681783" cy="1463039"/>
          </a:xfrm>
        </p:spPr>
      </p:pic>
      <p:pic>
        <p:nvPicPr>
          <p:cNvPr id="22" name="Picture Placeholder 21" descr="A person pointing a star to a five star&#10;&#10;AI-generated content may be incorrect.">
            <a:extLst>
              <a:ext uri="{FF2B5EF4-FFF2-40B4-BE49-F238E27FC236}">
                <a16:creationId xmlns:a16="http://schemas.microsoft.com/office/drawing/2014/main" id="{916E4AAB-90EA-C6CD-6A13-E10488E7F1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1297" r="21297"/>
          <a:stretch>
            <a:fillRect/>
          </a:stretch>
        </p:blipFill>
        <p:spPr>
          <a:xfrm>
            <a:off x="5075728" y="1850610"/>
            <a:ext cx="1681783" cy="1463040"/>
          </a:xfrm>
        </p:spPr>
      </p:pic>
      <p:pic>
        <p:nvPicPr>
          <p:cNvPr id="28" name="Picture Placeholder 27" descr="A magnifying glass over a social media theme&#10;&#10;AI-generated content may be incorrect.">
            <a:extLst>
              <a:ext uri="{FF2B5EF4-FFF2-40B4-BE49-F238E27FC236}">
                <a16:creationId xmlns:a16="http://schemas.microsoft.com/office/drawing/2014/main" id="{6D73A379-0B21-6DB6-18B2-F383E4F41C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7021" r="17021"/>
          <a:stretch>
            <a:fillRect/>
          </a:stretch>
        </p:blipFill>
        <p:spPr>
          <a:xfrm>
            <a:off x="7615908" y="1893182"/>
            <a:ext cx="1612180" cy="1463040"/>
          </a:xfrm>
        </p:spPr>
      </p:pic>
      <p:pic>
        <p:nvPicPr>
          <p:cNvPr id="30" name="Picture Placeholder 29" descr="A diagram of a medical cloud computing system&#10;&#10;AI-generated content may be incorrect.">
            <a:extLst>
              <a:ext uri="{FF2B5EF4-FFF2-40B4-BE49-F238E27FC236}">
                <a16:creationId xmlns:a16="http://schemas.microsoft.com/office/drawing/2014/main" id="{02311EAD-F529-86FD-AC21-F6C98C791B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8375" r="18375"/>
          <a:stretch>
            <a:fillRect/>
          </a:stretch>
        </p:blipFill>
        <p:spPr>
          <a:xfrm>
            <a:off x="9695965" y="2005070"/>
            <a:ext cx="1776140" cy="135115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492A95-75CF-DC38-FC14-9FFFA87A62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Strengthen high-performing lead sources</a:t>
            </a:r>
          </a:p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FD65B4-2550-0CBD-33B6-8527CE8A3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>
                <a:latin typeface="Aharoni" panose="020F0502020204030204" pitchFamily="2" charset="-79"/>
                <a:cs typeface="Aharoni" panose="020F0502020204030204" pitchFamily="2" charset="-79"/>
              </a:rPr>
              <a:t>Improve lead qualification process </a:t>
            </a: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898F65-A1A1-B293-36DA-AAF69C3AEA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75728" y="4240093"/>
            <a:ext cx="1776140" cy="1463040"/>
          </a:xfrm>
        </p:spPr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Reduce opportunity loss reasons</a:t>
            </a: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CD5C9-33C6-662B-19D3-6F96C4A66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Focus on high-demand products and  Industries</a:t>
            </a: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EDB459-EA5F-1DE4-9436-B57B219ABD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Enable continuous monitoring and automation</a:t>
            </a:r>
          </a:p>
          <a:p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20713C-E698-C24B-0C90-9BA0DC27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3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DF0E-FA48-8A54-6482-79614497C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048" y="2807208"/>
            <a:ext cx="6435792" cy="124358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14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5720178B-3798-6CE6-0070-5ECC309E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9091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75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C45DD3-80C7-F426-63F5-5ED757B287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786047" y="1434661"/>
            <a:ext cx="7582445" cy="4971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Axon is a growing retail and consumer products company.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The company uses Salesforce CRM to manage sales activities and customer relationships.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Salesforce captures data related to leads, accounts, opportunities, and revenue.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With increasing sales data, manual analysis becomes time-consuming and inefficient.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Sales Analytics helps transform raw Salesforce data into meaningful insights.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lang="en-US" altLang="en-US" sz="2000" dirty="0"/>
              <a:t>The goal is to improve sales performance, pipeline visibility, and decision-making.</a:t>
            </a:r>
            <a:endParaRPr kumimoji="0" lang="en-US" altLang="en-US" sz="2000" b="0" i="0" u="none" strike="noStrike" cap="none" spc="0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1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3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1"/>
            <a:ext cx="8080248" cy="12163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KPIs &amp; INSIGHTS: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D1CCC2-2492-D7BD-5799-76E62B11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1894"/>
              </p:ext>
            </p:extLst>
          </p:nvPr>
        </p:nvGraphicFramePr>
        <p:xfrm>
          <a:off x="838200" y="2875983"/>
          <a:ext cx="8389620" cy="3001488"/>
        </p:xfrm>
        <a:graphic>
          <a:graphicData uri="http://schemas.openxmlformats.org/drawingml/2006/table">
            <a:tbl>
              <a:tblPr/>
              <a:tblGrid>
                <a:gridCol w="2097405">
                  <a:extLst>
                    <a:ext uri="{9D8B030D-6E8A-4147-A177-3AD203B41FA5}">
                      <a16:colId xmlns:a16="http://schemas.microsoft.com/office/drawing/2014/main" val="896480134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773662809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3458405647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1083113405"/>
                    </a:ext>
                  </a:extLst>
                </a:gridCol>
              </a:tblGrid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KPI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Excel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Power BI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Tableau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806273"/>
                  </a:ext>
                </a:extLst>
              </a:tr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Produced Qty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60,022.5K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60,051K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4670"/>
                  </a:ext>
                </a:extLst>
              </a:tr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Processed Qty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49,790.6K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60,023K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939801"/>
                  </a:ext>
                </a:extLst>
              </a:tr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Rejected Qty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491K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491K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491K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24934"/>
                  </a:ext>
                </a:extLst>
              </a:tr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Orders / Buyers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9,944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Included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Included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23224"/>
                  </a:ext>
                </a:extLst>
              </a:tr>
              <a:tr h="50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Rejection %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0.01%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Included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278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699100-ECC3-1E76-A47B-7D609E088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46102"/>
              </p:ext>
            </p:extLst>
          </p:nvPr>
        </p:nvGraphicFramePr>
        <p:xfrm>
          <a:off x="627743" y="2732313"/>
          <a:ext cx="8128000" cy="337693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60793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02336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353473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7401279"/>
                    </a:ext>
                  </a:extLst>
                </a:gridCol>
              </a:tblGrid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05951"/>
                  </a:ext>
                </a:extLst>
              </a:tr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Leads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508718"/>
                  </a:ext>
                </a:extLst>
              </a:tr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Conversion Rate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243143"/>
                  </a:ext>
                </a:extLst>
              </a:tr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 Sources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376968"/>
                  </a:ext>
                </a:extLst>
              </a:tr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Opportunities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906490"/>
                  </a:ext>
                </a:extLst>
              </a:tr>
              <a:tr h="52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Won by Opportunity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1.446K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356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-60350"/>
            <a:ext cx="11214100" cy="978729"/>
          </a:xfrm>
        </p:spPr>
        <p:txBody>
          <a:bodyPr/>
          <a:lstStyle/>
          <a:p>
            <a:r>
              <a:rPr lang="en-US" dirty="0"/>
              <a:t>Insights: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BCE60A-7F06-4147-79FB-9FBC538AD0D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88236" y="489734"/>
            <a:ext cx="4382143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Dashboard Insights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A total of 10K leads were generated, showing strong lead inflow.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Lead creation is highest during mid-year months, indicating seasonal demand.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Website and Webinar are the top-performing lead sources, contributing maximum leads.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A majority of leads are in Converted and Working status, reflecting good lead quality.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Only a small portion of leads are marked as Dead or Not Contacted, indicating effective follow-ups.</a:t>
            </a:r>
          </a:p>
          <a:p>
            <a:r>
              <a:rPr lang="en-US" altLang="en-US" sz="1800" dirty="0">
                <a:latin typeface="Aptos ExtraBold" panose="020B0004020202020204" pitchFamily="34" charset="0"/>
                <a:cs typeface="Times New Roman" panose="02020603050405020304" pitchFamily="18" charset="0"/>
              </a:rPr>
              <a:t>Certain industries contribute more leads, highlighting high-potential industry segments</a:t>
            </a:r>
            <a:r>
              <a:rPr lang="en-US" altLang="en-US" dirty="0">
                <a:latin typeface="Aptos ExtraBold" panose="020B000402020202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ptos ExtraBold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EF228-8E25-B115-8BED-052A354E32A8}"/>
              </a:ext>
            </a:extLst>
          </p:cNvPr>
          <p:cNvSpPr txBox="1"/>
          <p:nvPr/>
        </p:nvSpPr>
        <p:spPr>
          <a:xfrm>
            <a:off x="4732279" y="628233"/>
            <a:ext cx="648182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r>
              <a:rPr lang="en-US" sz="2000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000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Insights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ptos ExtraBold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The total opportunity value is 4.65K, with a significant number of won opportunities.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ptos ExtraBold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Most opportunities are concentrated in specific industries, showing targeted sales success.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ptos ExtraBold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Closed-Won and Closed-Lost stages hold the largest share, indicating clear deal outcomes.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ptos ExtraBold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 Opportunities are distributed across multiple countries, with key contribution from top regions.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ptos ExtraBold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  <a:cs typeface="Times New Roman" panose="02020603050405020304" pitchFamily="18" charset="0"/>
              </a:rPr>
              <a:t> COVID impact analysis shows that most opportunities were not significantly affected, ensuring business continuity.</a:t>
            </a: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POWER BI DASHBOARD: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940DE-690C-D606-3828-3F0EA49A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5" r="14201" b="2"/>
          <a:stretch>
            <a:fillRect/>
          </a:stretch>
        </p:blipFill>
        <p:spPr>
          <a:xfrm>
            <a:off x="20" y="3"/>
            <a:ext cx="6050262" cy="4091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0A180-A9BF-7E77-DB4C-9B28A265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4" r="10716" b="1"/>
          <a:stretch>
            <a:fillRect/>
          </a:stretch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9336" y="6356350"/>
            <a:ext cx="614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white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5</a:t>
            </a:fld>
            <a:endParaRPr lang="en-US" sz="120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18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8F412-5CE9-441E-F294-ABCB883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Power BI  Dashboard Overview:</a:t>
            </a:r>
            <a:br>
              <a:rPr lang="en-US" sz="4400" dirty="0">
                <a:solidFill>
                  <a:schemeClr val="accent1"/>
                </a:solidFill>
              </a:rPr>
            </a:br>
            <a:endParaRPr lang="en-US" sz="4400" dirty="0">
              <a:solidFill>
                <a:schemeClr val="accent1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9CA07-E144-9447-A02A-1896082F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9090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900" noProof="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900" noProof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26" name="TextBox 4">
            <a:extLst>
              <a:ext uri="{FF2B5EF4-FFF2-40B4-BE49-F238E27FC236}">
                <a16:creationId xmlns:a16="http://schemas.microsoft.com/office/drawing/2014/main" id="{03453D0E-E41E-386C-6A8A-CAA33231F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051628"/>
              </p:ext>
            </p:extLst>
          </p:nvPr>
        </p:nvGraphicFramePr>
        <p:xfrm>
          <a:off x="4916553" y="944563"/>
          <a:ext cx="6628804" cy="5210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01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2" y="374046"/>
            <a:ext cx="3179593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dirty="0"/>
              <a:t>TABLEAU DASHBOARD: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EB677-C3E0-2D80-6981-DEC77FC7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27135"/>
            <a:ext cx="8094303" cy="3215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D37F-FE62-210C-A762-E24AF459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34502"/>
            <a:ext cx="8100653" cy="35234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sz="900" smtClean="0">
                <a:solidFill>
                  <a:schemeClr val="accent1"/>
                </a:solidFill>
                <a:latin typeface="+mn-lt"/>
              </a:rPr>
              <a:pPr defTabSz="914400">
                <a:spcAft>
                  <a:spcPts val="600"/>
                </a:spcAft>
              </a:pPr>
              <a:t>7</a:t>
            </a:fld>
            <a:endParaRPr lang="en-US" sz="90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B5E2-53F1-2F78-3E28-6BC92EFA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177800"/>
            <a:ext cx="11214100" cy="584775"/>
          </a:xfrm>
        </p:spPr>
        <p:txBody>
          <a:bodyPr/>
          <a:lstStyle/>
          <a:p>
            <a:r>
              <a:rPr lang="en-IN" dirty="0"/>
              <a:t>Tableau Dashboard Overview: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E67A5-0AF6-104D-7754-EF163196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2EC4E-9C2C-4D30-2B42-DB969CD403D7}"/>
              </a:ext>
            </a:extLst>
          </p:cNvPr>
          <p:cNvSpPr txBox="1"/>
          <p:nvPr/>
        </p:nvSpPr>
        <p:spPr>
          <a:xfrm>
            <a:off x="533400" y="762575"/>
            <a:ext cx="937029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LEADS : Displays Total Leads (10,000) and Converted Leads (1,033) to track lead performance.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Shows Yearly Lead Status to analyze lead trends over different years.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Top 5 Most Wanted Lead Sources identify high-performing sources such as Website, Advertisement, and Trade Shows.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Lead Feedback and Lead Interested Status help understand customer engagement and interest levels.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OPPORTUNITIES : Displays Total Opportunities (4,648) and Won Opportunities (1,446) for sales performance tracking.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Monthly Sold Products chart shows sales trends across years.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Most Used Products highlights products with highest demand such as Systems and Services.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Yearly Discount on Products helps analyze the impact of discounts on sales.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​</a:t>
            </a:r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​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​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2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46" y="521056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EXCEL DASHBOARD: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023" y="6352651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AEEF2-0E68-FB7C-EF1F-19E6DF3C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-8467"/>
            <a:ext cx="11551297" cy="48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780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Aharoni</vt:lpstr>
      <vt:lpstr>Amasis MT Pro Black</vt:lpstr>
      <vt:lpstr>Aptos ExtraBold</vt:lpstr>
      <vt:lpstr>Arial</vt:lpstr>
      <vt:lpstr>Calibri</vt:lpstr>
      <vt:lpstr>Tenorite</vt:lpstr>
      <vt:lpstr>Times New Roman</vt:lpstr>
      <vt:lpstr>Trade Gothic LT Pro</vt:lpstr>
      <vt:lpstr>Trebuchet MS</vt:lpstr>
      <vt:lpstr>Wingdings</vt:lpstr>
      <vt:lpstr>Wingdings 3</vt:lpstr>
      <vt:lpstr>Facet</vt:lpstr>
      <vt:lpstr>Salesforce Analytics Discovering New Opportunities With Advanced Insights</vt:lpstr>
      <vt:lpstr>INTRODUCTION</vt:lpstr>
      <vt:lpstr>KPIs &amp; INSIGHTS: </vt:lpstr>
      <vt:lpstr>Insights: </vt:lpstr>
      <vt:lpstr>POWER BI DASHBOARD:</vt:lpstr>
      <vt:lpstr>Power BI  Dashboard Overview: </vt:lpstr>
      <vt:lpstr>TABLEAU DASHBOARD:</vt:lpstr>
      <vt:lpstr>Tableau Dashboard Overview:</vt:lpstr>
      <vt:lpstr>EXCEL DASHBOARD:</vt:lpstr>
      <vt:lpstr>SQL QUERIES OUTPUT :</vt:lpstr>
      <vt:lpstr>PowerPoint Presentation</vt:lpstr>
      <vt:lpstr>PowerPoint Presentation</vt:lpstr>
      <vt:lpstr>PowerPoint Presentation</vt:lpstr>
      <vt:lpstr>PROJECT SUMMARY:</vt:lpstr>
      <vt:lpstr> Growth  and Efficiency improvement plan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Pathuri Maneesha</dc:creator>
  <cp:lastModifiedBy>maheshkhandgave1660@outlook.com</cp:lastModifiedBy>
  <cp:revision>11</cp:revision>
  <dcterms:created xsi:type="dcterms:W3CDTF">2025-12-08T09:38:24Z</dcterms:created>
  <dcterms:modified xsi:type="dcterms:W3CDTF">2026-01-29T03:58:53Z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